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8" r:id="rId6"/>
    <p:sldId id="269" r:id="rId7"/>
    <p:sldId id="270" r:id="rId8"/>
    <p:sldId id="271" r:id="rId9"/>
    <p:sldId id="262" r:id="rId10"/>
    <p:sldId id="274" r:id="rId11"/>
    <p:sldId id="272" r:id="rId12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C5CC"/>
    <a:srgbClr val="3494BA"/>
    <a:srgbClr val="58B6C0"/>
    <a:srgbClr val="755AA7"/>
    <a:srgbClr val="7A8C8E"/>
    <a:srgbClr val="7269AC"/>
    <a:srgbClr val="594682"/>
    <a:srgbClr val="565CA8"/>
    <a:srgbClr val="5D5CA8"/>
    <a:srgbClr val="725A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6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94FABB4-6061-4BE8-A37D-D62FBD12D50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0B8888-EE87-4768-88BC-378D0348D8C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15968" y="2935224"/>
            <a:ext cx="7461504" cy="1854231"/>
          </a:xfrm>
        </p:spPr>
        <p:txBody>
          <a:bodyPr anchor="b">
            <a:noAutofit/>
          </a:bodyPr>
          <a:lstStyle>
            <a:lvl1pPr algn="ctr">
              <a:defRPr sz="6600" b="1">
                <a:solidFill>
                  <a:srgbClr val="594682"/>
                </a:solidFill>
              </a:defRPr>
            </a:lvl1pPr>
          </a:lstStyle>
          <a:p>
            <a:r>
              <a:rPr lang="en-US" dirty="0"/>
              <a:t>NAME OF PRESENTATION</a:t>
            </a:r>
            <a:endParaRPr lang="x-none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88378BB-BDCD-4F2C-9FD9-DA0401F566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15968" y="4859655"/>
            <a:ext cx="7461504" cy="567626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4A8CB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THERE</a:t>
            </a:r>
            <a:endParaRPr lang="x-none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912F6B-3024-405B-B4D3-2737A1478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x-none" smtClean="0"/>
              <a:pPr/>
              <a:t>04.02.2026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416397-EC24-42AC-8623-CF8044A80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77CBCD-5E93-43A5-A47D-DD3676289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59569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A34C8B-9137-4E80-A1A6-BD4BBA160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51EF1E3-0C53-4462-9782-793F4D4FB9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11643F-DB62-41C6-BD55-C60688C25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x-none" smtClean="0"/>
              <a:pPr/>
              <a:t>04.02.2026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BF8A3C-5DCC-49A1-8B2D-0455DAF3A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AF0ABC-00D2-4FE3-8870-81F7FE74C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65386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02CBACB-B413-4434-8A43-1BD4DE4223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BC12FF4-C511-4820-9E6C-C973E2733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447C69-EFF3-4F97-B335-28BB8AAB3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x-none" smtClean="0"/>
              <a:pPr/>
              <a:t>04.02.2026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12E9CE-12BC-4321-B51E-F6E47844D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8A9D3B-619D-44DD-BF01-A88F34884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59427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45EA6C-E753-487B-AE9A-5DFBB1B876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2C8D44-08E0-4625-B838-2E47FBF51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F7AABE-7B32-4EEE-9D4A-06AFCBF1E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x-none" smtClean="0"/>
              <a:pPr/>
              <a:t>04.02.2026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61A82F-B286-4E2C-994E-E6698E8D2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7E2DB0-C0FD-4424-A3A1-35C5294DF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39894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A3BB184-8692-4E5F-B335-DE7B10B797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" y="0"/>
            <a:ext cx="12189867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9232E7-0DA5-4701-87DE-ECA09952A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9032" y="292099"/>
            <a:ext cx="6620256" cy="540005"/>
          </a:xfrm>
        </p:spPr>
        <p:txBody>
          <a:bodyPr/>
          <a:lstStyle>
            <a:lvl1pPr>
              <a:defRPr>
                <a:solidFill>
                  <a:srgbClr val="725AA6"/>
                </a:solidFill>
              </a:defRPr>
            </a:lvl1pPr>
          </a:lstStyle>
          <a:p>
            <a:r>
              <a:rPr lang="en-US" dirty="0"/>
              <a:t>Slide title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20F6F2-E730-405E-8362-A8CDA128B1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5294619-372C-4239-9C1F-9C60BE01A6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0D85356-D8A6-4A03-AA49-D5F8E9627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x-none" smtClean="0"/>
              <a:pPr/>
              <a:t>04.02.2026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640BF1C-0976-4CE9-9AB3-65F45AD29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8D3CC3-0593-47FC-B7F5-FC11AC879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48528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68A4A14-C808-4138-80D9-ABA3185A39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" y="0"/>
            <a:ext cx="12189867" cy="6858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B6A746F-DC8F-4916-A480-27522D4CAE6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" y="0"/>
            <a:ext cx="12189867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62D4FC-35C2-4872-9C97-D03069A4E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3B9EC2-B7C1-4CF1-96D0-F9D0BB8A4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42B63D-C068-4889-82BC-31124E262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x-none" smtClean="0"/>
              <a:pPr/>
              <a:t>04.02.2026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053D1B2-5C32-4E2B-97A3-20F390E35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EB0464-F081-42A5-8F16-85014DED7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40751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9A876A-3659-4F30-A1F8-53306EA5F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58C71A-B4FB-419F-857B-8313480CE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4308BF8-9687-4005-AF38-A3A921BE72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FA19CD1-461F-4063-9435-A409255287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10FFE68-0478-4D90-AACD-4ECCA72B6F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2DFAC3F-652C-4908-AA60-D56671A47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x-none" smtClean="0"/>
              <a:pPr/>
              <a:t>04.02.2026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8B430DA-5B69-40D8-B096-FECFD9BA1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454EDB0-294D-4C7D-9604-4865A474F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36467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13E3BD-3D11-4BF2-A942-1FD1132B0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B08BA-9055-481C-AC77-BB9AD27E4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x-none" smtClean="0"/>
              <a:pPr/>
              <a:t>04.02.2026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F7E952-8B5E-47DC-A468-E488E040D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4C68D53-463D-4647-B29D-AC3F839D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16026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CC4927A-7A41-4F9B-A8DA-44117E4B7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x-none" smtClean="0"/>
              <a:pPr/>
              <a:t>04.02.2026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53EC16B-3CD6-4769-B4F1-D950D8F47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2AD3470-D565-4C9E-805B-8896FDD4D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95911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04E58C-0A2B-44B6-86DC-A0A565F78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DBB30F-DBFB-41C9-AF07-9303772AC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F2550F9-EE86-4AA3-89D7-8B68EFC38C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B8C0D2F-FAA8-48D6-BAC7-5A4EFB321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x-none" smtClean="0"/>
              <a:pPr/>
              <a:t>04.02.2026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2613303-F3A5-4E18-944C-1E299812E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60AE79-CD1F-4A10-9D96-72A3287EA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74773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E6E668-29B6-44B1-AA96-6BDE4C67F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CE57C96-8E98-426F-89F5-2B8E8EFB6A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3D18C77-599C-4BB7-823B-76FD85C39C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33BBC1C-099E-4455-86BE-EFA506DB6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x-none" smtClean="0"/>
              <a:pPr/>
              <a:t>04.02.2026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F1DAA29-4112-4201-9787-D14A2FB15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F63C3F1-DDDC-4EC9-9E52-629AD84D3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12642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A3E23C2-0D88-40C3-BE27-5CB870342A83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" y="0"/>
            <a:ext cx="12189867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F8B282-1D46-4029-BA9E-C3C2EB8C7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493267"/>
            <a:ext cx="7379208" cy="5400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title</a:t>
            </a:r>
            <a:endParaRPr lang="x-none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8F211CF-C9DA-48AB-8BB0-DF7A72173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 err="1"/>
              <a:t>Четвертый</a:t>
            </a:r>
            <a:r>
              <a:rPr lang="ru-RU" dirty="0"/>
              <a:t> уровень</a:t>
            </a:r>
          </a:p>
          <a:p>
            <a:pPr lvl="4"/>
            <a:r>
              <a:rPr lang="ru-RU" dirty="0"/>
              <a:t>Пятый уровень</a:t>
            </a:r>
            <a:endParaRPr lang="x-none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BE13D9-F739-4271-A7D5-C39F65403C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99B73-E99F-4972-A9F0-F80F81684CFE}" type="datetimeFigureOut">
              <a:rPr lang="x-none" smtClean="0"/>
              <a:pPr/>
              <a:t>04.02.2026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A80CED-B69A-473C-88A3-FAE51BC6CF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2830F2-D2E1-4CF0-8213-08AFAB7DD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6C8FF-E50A-4080-BFF5-D85581719A8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99406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7A82DF-EE9C-4F00-980E-AEFFA371C5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0217" y="1402079"/>
            <a:ext cx="8717280" cy="3840481"/>
          </a:xfrm>
        </p:spPr>
        <p:txBody>
          <a:bodyPr/>
          <a:lstStyle/>
          <a:p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ПРОВЕДЕНИЯ ИТОГОВОЙ АТТЕСТАЦИИ </a:t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 УЧЕБНЫЙ ГОД</a:t>
            </a:r>
            <a:endParaRPr lang="x-none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069811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0145" y="1706880"/>
            <a:ext cx="1138603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Обучающиеся 9 и 11 классов освобождаются от итоговой аттестации приказами руководителей управлений образования, обучающиеся республиканских школ приказом Министра образования Республики Казахстан в следующих случаях: </a:t>
            </a:r>
          </a:p>
          <a:p>
            <a:pPr marL="457200" lvl="0" indent="-457200" algn="just">
              <a:buAutoNum type="arabicParenR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 состоянию здоровья; </a:t>
            </a:r>
          </a:p>
          <a:p>
            <a:pPr marL="457200" lvl="0" indent="-457200" algn="just">
              <a:buAutoNum type="arabicParenR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лица с инвалидностью первой и второй групп, в том числе лица с инвалидностью с детства, дети- инвалиды; </a:t>
            </a:r>
          </a:p>
          <a:p>
            <a:pPr marL="457200" lvl="0" indent="-457200" algn="just">
              <a:buAutoNum type="arabicParenR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участники летних учебно-тренировочных сборов, являющиеся кандидатами в сборную команду Республики Казахстан для участия в международных олимпиадах (соревнованиях); </a:t>
            </a:r>
          </a:p>
          <a:p>
            <a:pPr marL="457200" lvl="0" indent="-457200" algn="just">
              <a:buAutoNum type="arabicParenR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смерть близких родственников.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9164" y="4894217"/>
            <a:ext cx="1104840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Вопрос о необходимости проведения итоговой аттестации обучающихся с особыми образовательными потребностями и обучающихся, которые обучаются по индивидуальной учебной программе, решается педагогическим советом в соответствии с индивидуальными особенностями обучающихся.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399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5031" y="1741714"/>
            <a:ext cx="1050299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 Приказы об освобождении обучающихся от итоговой аттестации издаются на основании следующих документов: </a:t>
            </a:r>
          </a:p>
          <a:p>
            <a:pPr marL="342900" indent="-342900">
              <a:buAutoNum type="arabicParenR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заключение врачебно-консультативной комиссии согласно форме № 026/у; </a:t>
            </a:r>
          </a:p>
          <a:p>
            <a:pPr marL="342900" indent="-342900">
              <a:buAutoNum type="arabicParenR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выписка из решения педагогического совета школы и ходатайство школы;</a:t>
            </a:r>
          </a:p>
          <a:p>
            <a:pPr marL="342900" indent="-342900">
              <a:buAutoNum type="arabicParenR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оригинал и копия табелей успеваемости обучающихся согласно форме, утвержденной приказом министра образования и науки Республики Казахстан от 6 апреля 2020 года № 130" Об утверждении перечня и форм документов, обязательных для ведения педагогами организаций среднего, технического и профессионального,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послесреднего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образования". Оригиналы табелей возвращаются в администрацию школы после проверки соответствия их копии.</a:t>
            </a:r>
          </a:p>
          <a:p>
            <a:pPr marL="342900" indent="-342900">
              <a:buAutoNum type="arabicParenR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свидетельство о смерти близких родственников</a:t>
            </a:r>
            <a:r>
              <a:rPr lang="ru-RU" dirty="0"/>
              <a:t>.</a:t>
            </a:r>
          </a:p>
          <a:p>
            <a:pPr marL="342900" indent="-342900"/>
            <a:endParaRPr lang="ru-RU" dirty="0"/>
          </a:p>
          <a:p>
            <a:pPr marL="342900" indent="-342900"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Указанные документы заверяются подписью и печатью руководителя школы. Итоговая оценка обучающихся, освобожденных от итоговой аттестации, выставляется на основании годовой оценки текущего учебного года.</a:t>
            </a:r>
          </a:p>
        </p:txBody>
      </p:sp>
    </p:spTree>
    <p:extLst>
      <p:ext uri="{BB962C8B-B14F-4D97-AF65-F5344CB8AC3E}">
        <p14:creationId xmlns:p14="http://schemas.microsoft.com/office/powerpoint/2010/main" val="4188995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424F88F-264F-491D-B590-2C9FE8E1E5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168" y="506896"/>
            <a:ext cx="11156765" cy="6202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838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30518" y="2894162"/>
            <a:ext cx="479718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1712" y="342447"/>
            <a:ext cx="64349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9,11 классы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6205902" y="2730589"/>
            <a:ext cx="0" cy="20256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184365" y="1759131"/>
            <a:ext cx="10154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Сроки проведения итоговой аттестации обучающихся в организациях среднего образования на 2025-2026 учебный год: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96983" y="3091543"/>
            <a:ext cx="474617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Итоговые выпускные экзамены для учащихся 9 классов – </a:t>
            </a:r>
          </a:p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 29 мая по 11 июня 2026 года;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444343" y="3105834"/>
            <a:ext cx="51903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Государственные выпускные экзамены для учащихся 11 классов – 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с 2 июня по 15 июня 2026 года.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828800" y="5294811"/>
            <a:ext cx="87869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Письменные экзаменационные работы во всех классах школ начинаются в 10:00 утра по времени города Астаны.</a:t>
            </a:r>
          </a:p>
        </p:txBody>
      </p:sp>
    </p:spTree>
    <p:extLst>
      <p:ext uri="{BB962C8B-B14F-4D97-AF65-F5344CB8AC3E}">
        <p14:creationId xmlns:p14="http://schemas.microsoft.com/office/powerpoint/2010/main" val="3135226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8969" y="1338805"/>
            <a:ext cx="5605665" cy="4352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учащихся 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классов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письменный экзамен по математике (алгебре) – 29 мая 2026 г.</a:t>
            </a: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;</a:t>
            </a:r>
            <a:endParaRPr lang="ru-RU" sz="16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1600" dirty="0"/>
              <a:t>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письменный экзамен по выбору (физика, химия, биология, география, геометрия, История Казахстана, всемирная история, литература (по языку обучения), иностранный язык (английский/французский/немецкий), информатика) – 3 июня 2026 года;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   3) письменный экзамен в форме эссе по родному языку (языку обучения) для школ с казахским/русским языками обучения) – 8 июня 2026 года</a:t>
            </a: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;</a:t>
            </a:r>
            <a:endParaRPr lang="ru-RU" sz="16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1600" dirty="0"/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письменный экзамен по казахскому языку и литературе в классах с русским языком обучения и письменный экзамен по русскому языку и литературе в классах с казахским языком обучения – 11 июня 2026 года;</a:t>
            </a:r>
            <a:endParaRPr lang="ru-RU" sz="16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06596" y="361699"/>
            <a:ext cx="67929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АТТЕСТАЦИЯ В 9, 11 КЛАССАХ 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095471" y="1484914"/>
            <a:ext cx="0" cy="48629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6416309" y="1537274"/>
            <a:ext cx="5698472" cy="4118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учащихся 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11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классов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1) 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стный экзамен по истории Казахстана – 2 июня 2026 года;</a:t>
            </a:r>
            <a:endParaRPr lang="kk-KZ" sz="1600" dirty="0">
              <a:solidFill>
                <a:srgbClr val="000000"/>
              </a:solidFill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fontAlgn="t"/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)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письменный экзамен по алгебре и инициативам анализа - 5 июня 2026 года;</a:t>
            </a:r>
            <a:endParaRPr lang="kk-KZ" sz="1600" dirty="0">
              <a:solidFill>
                <a:srgbClr val="000000"/>
              </a:solidFill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3)</a:t>
            </a:r>
            <a:r>
              <a:rPr lang="ru-RU" sz="1600" dirty="0"/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письменный экзамен по казахскому языку/русскому языку (язык обучения)– 9 июня 2026 года;</a:t>
            </a:r>
            <a:endParaRPr lang="ru-RU" sz="16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4)</a:t>
            </a:r>
            <a:r>
              <a:rPr lang="ru-RU" sz="1600" dirty="0"/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письменный экзамен по предмету по выбору (физика, химия, биология, география, геометрия, всемирная история, основы права, литература (по языку обучения), иностранный язык (английский), информатика) – 12 июня 2026 года;</a:t>
            </a:r>
            <a:endParaRPr lang="kk-KZ" sz="1600" dirty="0">
              <a:solidFill>
                <a:srgbClr val="000000"/>
              </a:solidFill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 5)</a:t>
            </a:r>
            <a:r>
              <a:rPr lang="ru-RU" sz="1600" dirty="0"/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письменный экзамен по казахскому языку и литературе в классах с русским языком обучения и по русскому языку и литературе в классах с казахским языком обучения – 15 июня 2026 года</a:t>
            </a:r>
          </a:p>
        </p:txBody>
      </p:sp>
    </p:spTree>
    <p:extLst>
      <p:ext uri="{BB962C8B-B14F-4D97-AF65-F5344CB8AC3E}">
        <p14:creationId xmlns:p14="http://schemas.microsoft.com/office/powerpoint/2010/main" val="3206969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1737" y="2500782"/>
            <a:ext cx="51310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выполнение письменных работ в 9 классе выделяется 2 астрономических часа, на математику (алгебру) (письменно) – 3 астрономических часа.   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31901" y="4914841"/>
            <a:ext cx="9931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260354" y="2195936"/>
            <a:ext cx="5435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just"/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 выполнение письменных работ в 11 классе выделяется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 астрономических часа, по алгебре и началам анализа - 5 астрономических часов.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956565" y="1575035"/>
            <a:ext cx="37836" cy="26707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2D5E7CD-66DD-6C00-970E-C548FCEE2C5A}"/>
              </a:ext>
            </a:extLst>
          </p:cNvPr>
          <p:cNvSpPr/>
          <p:nvPr/>
        </p:nvSpPr>
        <p:spPr>
          <a:xfrm>
            <a:off x="1018904" y="505097"/>
            <a:ext cx="72221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АТТЕСТАЦИЯ 9, 11 КЛАССОВ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27017" y="4955176"/>
            <a:ext cx="1092925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Для детей с особыми образовательными потребностями, проходящих итоговую аттестацию, решением экзаменационной комиссии по итоговой аттестации обучающихся в соответствии с рекомендациями школы предоставляется дополнительное время при сдаче экзамена.</a:t>
            </a:r>
          </a:p>
        </p:txBody>
      </p:sp>
    </p:spTree>
    <p:extLst>
      <p:ext uri="{BB962C8B-B14F-4D97-AF65-F5344CB8AC3E}">
        <p14:creationId xmlns:p14="http://schemas.microsoft.com/office/powerpoint/2010/main" val="225467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5470" y="1056515"/>
            <a:ext cx="10928839" cy="771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5038" y="2159726"/>
            <a:ext cx="1138090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досрочной итоговой аттестации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выпускников 9 ,11 ,классов допускаются обучающиеся при предъявлении подтверждающих документов в случае поступления  за границу или перевода места жительства за границу и проводится в форме итоговых выпускных экзаменов или государственных выпускных экзаменов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 2 месяца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до окончания учебного года. 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Досрочная итоговая аттестация выпускников 9 и 11 классов проводится организациями образования. В случае сдачи досрочной аттестации претендентом на получение аттестата "Алтын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белгі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" об общем среднем образовании на оценку "5" организации образования выдают аттестат об общем среднем образовании с отличием по форме, утвержденной приказом № 39. Экзаменационные материалы для досрочной итоговой аттестации разрабатываются управлениями образования</a:t>
            </a:r>
            <a:r>
              <a:rPr lang="ru-RU" sz="2000" dirty="0"/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535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86337" y="4946469"/>
            <a:ext cx="110409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Обучающиеся 9 классов, получившие оценку "2" по трем и более предметам, к итоговой аттестации не допускаются и оставляются на повторный учебный год.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Обучающиеся 11 классов, получившие оценку "2" по трем и более предметам, к итоговой аттестации не допускаются и получают справку по форме, утвержденной приказом № 39.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16762" y="1307775"/>
            <a:ext cx="1030458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arenR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Обучающиеся 9 и 11 классов, получившие неудовлетворительную оценку по одному или двум предметам, допускаются к повторной итоговой аттестации в школе в форме экзамена по соответствующим учебным предметам;</a:t>
            </a:r>
          </a:p>
          <a:p>
            <a:pPr marL="342900" indent="-342900"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ru-RU" dirty="0"/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Экзаменационные материалы повторной итоговой аттестации разрабатываются управлениями образования. Обучающимся 9 классов, прошедшим повторную итоговую аттестацию, выдается аттестат об основном среднем образовании по форме, утвержденной приказом №39.                        Обучающиеся 9 классов, получившие неудовлетворительную оценку при повторной итоговой аттестации, остаются на повторный учебный год.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ru-RU" dirty="0">
                <a:latin typeface="Times New Roman" pitchFamily="18" charset="0"/>
                <a:cs typeface="Times New Roman" pitchFamily="18" charset="0"/>
              </a:rPr>
              <a:t>      Обучающимся 11  классов, прошедшим повторную итоговую аттестацию, выдается аттестат об общем среднем образовании по форме, утвержденной приказом №39.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337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7877" y="1593669"/>
            <a:ext cx="113069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Экзаменационные материалы для обучающихся 9 классов (схема выставления заданий и баллов) подготавливаются управлениями образования областей, городов Астаны, Алматы и Шымкента, для обучающихся 11 классов организаций среднего образования, а также для обучающихся 9 и 11 классов республиканских школ подготавливаются республиканским государственным предприятием на праве хозяйственного ведения "Национальный центр тестирования" Министерства образования и науки Республики Казахстан.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7877" y="4054175"/>
            <a:ext cx="1077936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Освобождение обучающихся по учебным предметам "Художественный труд", «Начальная военная и технологическая подготовка" и "физическая культура" в порядке, установленном законодательством Республики Казахстан, не влияет на их успеваемость, перевод и допуск к итоговой аттестации в следующие классы.</a:t>
            </a:r>
          </a:p>
        </p:txBody>
      </p:sp>
    </p:spTree>
    <p:extLst>
      <p:ext uri="{BB962C8B-B14F-4D97-AF65-F5344CB8AC3E}">
        <p14:creationId xmlns:p14="http://schemas.microsoft.com/office/powerpoint/2010/main" val="4202440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4577" y="1445652"/>
            <a:ext cx="105771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Обучающимся 9 классов с годовыми и итоговыми оценками "5" по всем предметам в период обучения в 5 – 9 классах выдается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аттестат с отличием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 основном среднем образовании по форме, утвержденной приказом № 39.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07427" y="2635936"/>
            <a:ext cx="10577146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Обучающимся 11 классов, имеющим "5" по предметам, включаемым в приложение к аттестату об общем среднем образовании и имеющим годовые, итоговые оценки "5" по всем предметам в период обучения в 10 - 11 классах, выдается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аттестат с отличием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 общем среднем образовании по форме, утвержденной приказом № 39.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0277" y="4197532"/>
            <a:ext cx="106914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Обучающимся 11 классов, имеющим годовые и итоговые оценки "5" по всем предметам в период обучения 5 – 11 классах в соответствии с образовательными программами основного, общего среднего образования получившие аттестат с отличием об основном среднем образовании, в 10 - 11 классах с четвертными оценками "5« по всем предметам в период обучения и прошедшими итоговую аттестацию по окончании общего среднего образования на оценку "5", выдается аттестат об общем среднем образовании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"Алтын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белгі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", согласно форме, утвержденной приказом № 39.</a:t>
            </a:r>
          </a:p>
        </p:txBody>
      </p:sp>
    </p:spTree>
    <p:extLst>
      <p:ext uri="{BB962C8B-B14F-4D97-AF65-F5344CB8AC3E}">
        <p14:creationId xmlns:p14="http://schemas.microsoft.com/office/powerpoint/2010/main" val="12827064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2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030A0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1280</Words>
  <Application>Microsoft Office PowerPoint</Application>
  <PresentationFormat>Широкоэкранный</PresentationFormat>
  <Paragraphs>58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    ПРАВИЛА  ПРОВЕДЕНИЯ ИТОГОВОЙ АТТЕСТАЦИИ  2025-2026 УЧЕБНЫЙ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Maryna Markasyan</dc:creator>
  <cp:lastModifiedBy>Майра Сандыбаева</cp:lastModifiedBy>
  <cp:revision>43</cp:revision>
  <dcterms:created xsi:type="dcterms:W3CDTF">2023-01-07T09:00:50Z</dcterms:created>
  <dcterms:modified xsi:type="dcterms:W3CDTF">2026-02-04T04:34:14Z</dcterms:modified>
</cp:coreProperties>
</file>